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C31ACD-F6D2-456B-B28C-15AF567898D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2784085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31ACD-F6D2-456B-B28C-15AF567898D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909224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31ACD-F6D2-456B-B28C-15AF567898D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728373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C31ACD-F6D2-456B-B28C-15AF567898D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323481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31ACD-F6D2-456B-B28C-15AF567898D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401977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C31ACD-F6D2-456B-B28C-15AF567898D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866214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C31ACD-F6D2-456B-B28C-15AF567898D3}"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519183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C31ACD-F6D2-456B-B28C-15AF567898D3}"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138625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31ACD-F6D2-456B-B28C-15AF567898D3}"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401922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1ACD-F6D2-456B-B28C-15AF567898D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114458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1ACD-F6D2-456B-B28C-15AF567898D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E24A7E-D0C1-4DF8-B12E-6831B858EA67}" type="slidenum">
              <a:rPr lang="en-US" smtClean="0"/>
              <a:t>‹#›</a:t>
            </a:fld>
            <a:endParaRPr lang="en-US"/>
          </a:p>
        </p:txBody>
      </p:sp>
    </p:spTree>
    <p:extLst>
      <p:ext uri="{BB962C8B-B14F-4D97-AF65-F5344CB8AC3E}">
        <p14:creationId xmlns:p14="http://schemas.microsoft.com/office/powerpoint/2010/main" val="4184588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31ACD-F6D2-456B-B28C-15AF567898D3}"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24A7E-D0C1-4DF8-B12E-6831B858EA67}" type="slidenum">
              <a:rPr lang="en-US" smtClean="0"/>
              <a:t>‹#›</a:t>
            </a:fld>
            <a:endParaRPr lang="en-US"/>
          </a:p>
        </p:txBody>
      </p:sp>
    </p:spTree>
    <p:extLst>
      <p:ext uri="{BB962C8B-B14F-4D97-AF65-F5344CB8AC3E}">
        <p14:creationId xmlns:p14="http://schemas.microsoft.com/office/powerpoint/2010/main" val="920323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Determinants of Social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0687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Social policy generally implies to improve those services which are already available in the society and to provide those services which are lacking in the society. When we make a policy we study the society and come across different factors or forces to determine the policy. These factors are called determinants of social policy. These are as under: </a:t>
            </a:r>
            <a:endParaRPr lang="en-US" dirty="0"/>
          </a:p>
        </p:txBody>
      </p:sp>
    </p:spTree>
    <p:extLst>
      <p:ext uri="{BB962C8B-B14F-4D97-AF65-F5344CB8AC3E}">
        <p14:creationId xmlns:p14="http://schemas.microsoft.com/office/powerpoint/2010/main" val="1542310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Economic Factor</a:t>
            </a:r>
            <a:endParaRPr lang="en-US" b="1" dirty="0"/>
          </a:p>
        </p:txBody>
      </p:sp>
      <p:sp>
        <p:nvSpPr>
          <p:cNvPr id="3" name="Content Placeholder 2"/>
          <p:cNvSpPr>
            <a:spLocks noGrp="1"/>
          </p:cNvSpPr>
          <p:nvPr>
            <p:ph idx="1"/>
          </p:nvPr>
        </p:nvSpPr>
        <p:spPr/>
        <p:txBody>
          <a:bodyPr/>
          <a:lstStyle/>
          <a:p>
            <a:pPr marL="0" indent="0">
              <a:buNone/>
            </a:pPr>
            <a:r>
              <a:rPr lang="en-US" dirty="0" smtClean="0"/>
              <a:t>More than half of the population lives in the countries where the income per head is very low. People suffer from poverty and hunger. Every state, in particular, tries to minimize the inequality in income, status, facilities and opportunities, not only amongst individuals but also amongst groups of people residing in different areas of the country. Thus the primary aim of social policy is to make people prosper and promote their well-being and social policy is determined by observing the economic conditions of the country.</a:t>
            </a:r>
            <a:endParaRPr lang="en-US" dirty="0"/>
          </a:p>
        </p:txBody>
      </p:sp>
    </p:spTree>
    <p:extLst>
      <p:ext uri="{BB962C8B-B14F-4D97-AF65-F5344CB8AC3E}">
        <p14:creationId xmlns:p14="http://schemas.microsoft.com/office/powerpoint/2010/main" val="2313610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Cultural Values</a:t>
            </a:r>
            <a:endParaRPr lang="en-US" b="1" dirty="0"/>
          </a:p>
        </p:txBody>
      </p:sp>
      <p:sp>
        <p:nvSpPr>
          <p:cNvPr id="3" name="Content Placeholder 2"/>
          <p:cNvSpPr>
            <a:spLocks noGrp="1"/>
          </p:cNvSpPr>
          <p:nvPr>
            <p:ph idx="1"/>
          </p:nvPr>
        </p:nvSpPr>
        <p:spPr/>
        <p:txBody>
          <a:bodyPr/>
          <a:lstStyle/>
          <a:p>
            <a:pPr marL="0" indent="0">
              <a:buNone/>
            </a:pPr>
            <a:r>
              <a:rPr lang="en-US" dirty="0" smtClean="0"/>
              <a:t>The norms, values and cultural aspects of any country have significant effects on the people and majority of the people are orthodox, superstitious, rigid and conventional. It is firmly established that social development is not a by-product of economic growth only. Economic growth and social change together came to be regarded as two aspects to the process of development. People participate only if national development plans are relevant with their cultural aspects.</a:t>
            </a:r>
            <a:endParaRPr lang="en-US" dirty="0"/>
          </a:p>
        </p:txBody>
      </p:sp>
    </p:spTree>
    <p:extLst>
      <p:ext uri="{BB962C8B-B14F-4D97-AF65-F5344CB8AC3E}">
        <p14:creationId xmlns:p14="http://schemas.microsoft.com/office/powerpoint/2010/main" val="1962992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Political Factor</a:t>
            </a:r>
            <a:endParaRPr lang="en-US" b="1" dirty="0"/>
          </a:p>
        </p:txBody>
      </p:sp>
      <p:sp>
        <p:nvSpPr>
          <p:cNvPr id="3" name="Content Placeholder 2"/>
          <p:cNvSpPr>
            <a:spLocks noGrp="1"/>
          </p:cNvSpPr>
          <p:nvPr>
            <p:ph idx="1"/>
          </p:nvPr>
        </p:nvSpPr>
        <p:spPr/>
        <p:txBody>
          <a:bodyPr/>
          <a:lstStyle/>
          <a:p>
            <a:pPr marL="0" indent="0">
              <a:buNone/>
            </a:pPr>
            <a:r>
              <a:rPr lang="en-US" dirty="0" smtClean="0"/>
              <a:t>In third word countries, mostly governments change from time to time and every new government cease implementing each program of its predecessors at once. A stable government is a rich government whereas an unstable government will have no investment, so cannot provide any service. So the government priorities are important determinants of social policies.</a:t>
            </a:r>
            <a:endParaRPr lang="en-US" dirty="0"/>
          </a:p>
        </p:txBody>
      </p:sp>
    </p:spTree>
    <p:extLst>
      <p:ext uri="{BB962C8B-B14F-4D97-AF65-F5344CB8AC3E}">
        <p14:creationId xmlns:p14="http://schemas.microsoft.com/office/powerpoint/2010/main" val="2029215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Family system</a:t>
            </a:r>
            <a:endParaRPr lang="en-US" b="1" dirty="0"/>
          </a:p>
        </p:txBody>
      </p:sp>
      <p:sp>
        <p:nvSpPr>
          <p:cNvPr id="3" name="Content Placeholder 2"/>
          <p:cNvSpPr>
            <a:spLocks noGrp="1"/>
          </p:cNvSpPr>
          <p:nvPr>
            <p:ph idx="1"/>
          </p:nvPr>
        </p:nvSpPr>
        <p:spPr/>
        <p:txBody>
          <a:bodyPr/>
          <a:lstStyle/>
          <a:p>
            <a:pPr marL="0" indent="0">
              <a:buNone/>
            </a:pPr>
            <a:r>
              <a:rPr lang="en-US" dirty="0" smtClean="0"/>
              <a:t>Nuclear family system needs more institutionalized services to look after its dependents, such as children, aged, sick, disables etc. social policy is made according to the needs of the society. So establishment of child day care centers, old age homes and homes for </a:t>
            </a:r>
            <a:r>
              <a:rPr lang="en-US" dirty="0" err="1" smtClean="0"/>
              <a:t>destitutes</a:t>
            </a:r>
            <a:r>
              <a:rPr lang="en-US" dirty="0" smtClean="0"/>
              <a:t> women etc., are considered in social policy.</a:t>
            </a:r>
            <a:endParaRPr lang="en-US" dirty="0"/>
          </a:p>
        </p:txBody>
      </p:sp>
    </p:spTree>
    <p:extLst>
      <p:ext uri="{BB962C8B-B14F-4D97-AF65-F5344CB8AC3E}">
        <p14:creationId xmlns:p14="http://schemas.microsoft.com/office/powerpoint/2010/main" val="3912980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International Consultants</a:t>
            </a:r>
            <a:endParaRPr lang="en-US" b="1" dirty="0"/>
          </a:p>
        </p:txBody>
      </p:sp>
      <p:sp>
        <p:nvSpPr>
          <p:cNvPr id="3" name="Content Placeholder 2"/>
          <p:cNvSpPr>
            <a:spLocks noGrp="1"/>
          </p:cNvSpPr>
          <p:nvPr>
            <p:ph idx="1"/>
          </p:nvPr>
        </p:nvSpPr>
        <p:spPr/>
        <p:txBody>
          <a:bodyPr/>
          <a:lstStyle/>
          <a:p>
            <a:pPr marL="0" indent="0">
              <a:buNone/>
            </a:pPr>
            <a:r>
              <a:rPr lang="en-US" dirty="0" smtClean="0"/>
              <a:t>International consultants are the advisors to the host countries who educate and nurture their ideas and experience. They introduce new technology and thoughts. By seeing the advantages of new ideas, host countries want to introduce such things in their own country, so they make new and more effective policies.</a:t>
            </a:r>
            <a:endParaRPr lang="en-US" dirty="0"/>
          </a:p>
        </p:txBody>
      </p:sp>
    </p:spTree>
    <p:extLst>
      <p:ext uri="{BB962C8B-B14F-4D97-AF65-F5344CB8AC3E}">
        <p14:creationId xmlns:p14="http://schemas.microsoft.com/office/powerpoint/2010/main" val="403378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determinants are:</a:t>
            </a:r>
            <a:endParaRPr lang="en-US" b="1" dirty="0"/>
          </a:p>
        </p:txBody>
      </p:sp>
      <p:sp>
        <p:nvSpPr>
          <p:cNvPr id="3" name="Content Placeholder 2"/>
          <p:cNvSpPr>
            <a:spLocks noGrp="1"/>
          </p:cNvSpPr>
          <p:nvPr>
            <p:ph idx="1"/>
          </p:nvPr>
        </p:nvSpPr>
        <p:spPr>
          <a:xfrm>
            <a:off x="838200" y="1484416"/>
            <a:ext cx="10515600" cy="5142015"/>
          </a:xfrm>
        </p:spPr>
        <p:txBody>
          <a:bodyPr>
            <a:normAutofit fontScale="77500" lnSpcReduction="20000"/>
          </a:bodyPr>
          <a:lstStyle/>
          <a:p>
            <a:endParaRPr lang="en-US" dirty="0" smtClean="0"/>
          </a:p>
          <a:p>
            <a:r>
              <a:rPr lang="en-US" dirty="0" smtClean="0"/>
              <a:t>Public </a:t>
            </a:r>
            <a:r>
              <a:rPr lang="en-US" dirty="0"/>
              <a:t>Opinion</a:t>
            </a:r>
          </a:p>
          <a:p>
            <a:r>
              <a:rPr lang="en-US" dirty="0" smtClean="0"/>
              <a:t>Socio-economic problems</a:t>
            </a:r>
            <a:endParaRPr lang="en-US" dirty="0" smtClean="0"/>
          </a:p>
          <a:p>
            <a:r>
              <a:rPr lang="en-US" dirty="0"/>
              <a:t>industrialization, urbanization, modernization, working‐class mobilization, union </a:t>
            </a:r>
            <a:r>
              <a:rPr lang="en-US" dirty="0" smtClean="0"/>
              <a:t>strength</a:t>
            </a:r>
          </a:p>
          <a:p>
            <a:r>
              <a:rPr lang="en-US" dirty="0" smtClean="0"/>
              <a:t>expert </a:t>
            </a:r>
            <a:r>
              <a:rPr lang="en-US" dirty="0"/>
              <a:t>knowledge; existing domestic and international research; existing statistics; stakeholder consultation; evaluation of previous policies and new research</a:t>
            </a:r>
            <a:r>
              <a:rPr lang="en-US" dirty="0" smtClean="0"/>
              <a:t>”</a:t>
            </a:r>
          </a:p>
          <a:p>
            <a:r>
              <a:rPr lang="en-US" dirty="0" smtClean="0">
                <a:effectLst/>
              </a:rPr>
              <a:t>Priorities </a:t>
            </a:r>
            <a:r>
              <a:rPr lang="en-US" dirty="0" smtClean="0">
                <a:effectLst/>
              </a:rPr>
              <a:t>in political and development terms, openness to international influences (of all sorts);</a:t>
            </a:r>
          </a:p>
          <a:p>
            <a:r>
              <a:rPr lang="en-US" dirty="0" smtClean="0">
                <a:effectLst/>
              </a:rPr>
              <a:t>Resources likely to be available to policy </a:t>
            </a:r>
            <a:r>
              <a:rPr lang="en-US" dirty="0" smtClean="0">
                <a:effectLst/>
              </a:rPr>
              <a:t>makers</a:t>
            </a:r>
            <a:endParaRPr lang="en-US" dirty="0" smtClean="0">
              <a:effectLst/>
            </a:endParaRPr>
          </a:p>
          <a:p>
            <a:r>
              <a:rPr lang="en-US" dirty="0" smtClean="0">
                <a:effectLst/>
              </a:rPr>
              <a:t>Who can participate in policy and </a:t>
            </a:r>
            <a:r>
              <a:rPr lang="en-US" dirty="0" smtClean="0">
                <a:effectLst/>
              </a:rPr>
              <a:t>how.</a:t>
            </a:r>
            <a:endParaRPr lang="en-US" dirty="0" smtClean="0">
              <a:effectLst/>
            </a:endParaRPr>
          </a:p>
          <a:p>
            <a:r>
              <a:rPr lang="en-US" sz="2300" dirty="0" smtClean="0">
                <a:effectLst/>
                <a:latin typeface="arial" panose="020B0604020202020204" pitchFamily="34" charset="0"/>
              </a:rPr>
              <a:t>Specific events, especially traumatic events that demand a political response. This includes both natural disasters and anthropogenic events (sudden changes in market conditions, wars</a:t>
            </a:r>
            <a:r>
              <a:rPr lang="en-US" sz="2300" dirty="0" smtClean="0">
                <a:effectLst/>
                <a:latin typeface="arial" panose="020B0604020202020204" pitchFamily="34" charset="0"/>
              </a:rPr>
              <a:t>).</a:t>
            </a:r>
            <a:endParaRPr lang="en-US" sz="2300" dirty="0" smtClean="0">
              <a:effectLst/>
              <a:latin typeface="arial" panose="020B0604020202020204" pitchFamily="34" charset="0"/>
            </a:endParaRPr>
          </a:p>
          <a:p>
            <a:r>
              <a:rPr lang="en-US" sz="2300" dirty="0" smtClean="0">
                <a:effectLst/>
                <a:latin typeface="arial" panose="020B0604020202020204" pitchFamily="34" charset="0"/>
              </a:rPr>
              <a:t>Structure and capabilities of formal institutions such as central government agencies, local government, NGOs, the private sector, political </a:t>
            </a:r>
            <a:r>
              <a:rPr lang="en-US" sz="2300" dirty="0" smtClean="0">
                <a:effectLst/>
                <a:latin typeface="arial" panose="020B0604020202020204" pitchFamily="34" charset="0"/>
              </a:rPr>
              <a:t>parties</a:t>
            </a:r>
            <a:endParaRPr lang="en-US" sz="2300" dirty="0" smtClean="0">
              <a:effectLst/>
              <a:latin typeface="arial" panose="020B0604020202020204" pitchFamily="34" charset="0"/>
            </a:endParaRPr>
          </a:p>
          <a:p>
            <a:r>
              <a:rPr lang="en-US" sz="2300" dirty="0" smtClean="0">
                <a:effectLst/>
                <a:latin typeface="arial" panose="020B0604020202020204" pitchFamily="34" charset="0"/>
              </a:rPr>
              <a:t>External influences</a:t>
            </a:r>
            <a:r>
              <a:rPr lang="en-US" sz="2300" dirty="0" smtClean="0">
                <a:effectLst/>
                <a:latin typeface="arial" panose="020B0604020202020204" pitchFamily="34" charset="0"/>
              </a:rPr>
              <a:t>: Donors</a:t>
            </a:r>
            <a:r>
              <a:rPr lang="en-US" sz="2300" dirty="0" smtClean="0">
                <a:effectLst/>
                <a:latin typeface="arial" panose="020B0604020202020204" pitchFamily="34" charset="0"/>
              </a:rPr>
              <a:t>, international agreements and treaties, and external media.</a:t>
            </a:r>
          </a:p>
          <a:p>
            <a:endParaRPr lang="en-US" dirty="0" smtClean="0">
              <a:effectLst/>
              <a:latin typeface="arial" panose="020B0604020202020204" pitchFamily="34" charset="0"/>
            </a:endParaRPr>
          </a:p>
          <a:p>
            <a:endParaRPr lang="en-US" dirty="0"/>
          </a:p>
          <a:p>
            <a:endParaRPr lang="en-US" dirty="0"/>
          </a:p>
        </p:txBody>
      </p:sp>
    </p:spTree>
    <p:extLst>
      <p:ext uri="{BB962C8B-B14F-4D97-AF65-F5344CB8AC3E}">
        <p14:creationId xmlns:p14="http://schemas.microsoft.com/office/powerpoint/2010/main" val="2664333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491</TotalTime>
  <Words>562</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vt:lpstr>
      <vt:lpstr>Calibri</vt:lpstr>
      <vt:lpstr>Calibri Light</vt:lpstr>
      <vt:lpstr>Office Theme</vt:lpstr>
      <vt:lpstr>Determinants of Social Policy</vt:lpstr>
      <vt:lpstr>PowerPoint Presentation</vt:lpstr>
      <vt:lpstr>Economic Factor</vt:lpstr>
      <vt:lpstr>Cultural Values</vt:lpstr>
      <vt:lpstr>Political Factor</vt:lpstr>
      <vt:lpstr>Family system</vt:lpstr>
      <vt:lpstr>International Consultants</vt:lpstr>
      <vt:lpstr>Other determinants are: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Determinants of Social Policy</dc:title>
  <dc:creator>Abdul Rehman</dc:creator>
  <cp:lastModifiedBy>Abdul Rehman</cp:lastModifiedBy>
  <cp:revision>16</cp:revision>
  <dcterms:created xsi:type="dcterms:W3CDTF">2020-10-01T06:09:27Z</dcterms:created>
  <dcterms:modified xsi:type="dcterms:W3CDTF">2020-10-01T14:35:30Z</dcterms:modified>
</cp:coreProperties>
</file>